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70" r:id="rId5"/>
    <p:sldId id="260" r:id="rId6"/>
    <p:sldId id="261" r:id="rId7"/>
    <p:sldId id="271" r:id="rId8"/>
    <p:sldId id="272" r:id="rId9"/>
    <p:sldId id="273" r:id="rId10"/>
    <p:sldId id="265" r:id="rId11"/>
    <p:sldId id="28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21" autoAdjust="0"/>
  </p:normalViewPr>
  <p:slideViewPr>
    <p:cSldViewPr>
      <p:cViewPr varScale="1">
        <p:scale>
          <a:sx n="67" d="100"/>
          <a:sy n="67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tx>
        <c:rich>
          <a:bodyPr/>
          <a:lstStyle/>
          <a:p>
            <a:pPr>
              <a:defRPr>
                <a:latin typeface="Tahoma" panose="020B0604030504040204" pitchFamily="34" charset="0"/>
                <a:cs typeface="Tahoma" panose="020B0604030504040204" pitchFamily="34" charset="0"/>
              </a:defRPr>
            </a:pPr>
            <a:r>
              <a:rPr lang="fa-IR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تعداد بازدید و نمونه برداری از واحدها در سال 95</a:t>
            </a:r>
            <a:endParaRPr lang="en-US" sz="2400" dirty="0">
              <a:latin typeface="Tahoma" panose="020B0604030504040204" pitchFamily="34" charset="0"/>
              <a:cs typeface="Tahoma" panose="020B0604030504040204" pitchFamily="34" charset="0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تعداد بازدید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سه ماهه اول</c:v>
                </c:pt>
                <c:pt idx="1">
                  <c:v>سه ماهه دوم</c:v>
                </c:pt>
                <c:pt idx="2">
                  <c:v>سه ماهه سوم</c:v>
                </c:pt>
                <c:pt idx="3">
                  <c:v>سه ماهه چهارم</c:v>
                </c:pt>
                <c:pt idx="4">
                  <c:v>کل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21</c:v>
                </c:pt>
                <c:pt idx="1">
                  <c:v>33</c:v>
                </c:pt>
                <c:pt idx="2">
                  <c:v>27</c:v>
                </c:pt>
                <c:pt idx="3">
                  <c:v>25</c:v>
                </c:pt>
                <c:pt idx="4">
                  <c:v>104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تعداد نمونه برداری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62000"/>
                    <a:satMod val="180000"/>
                  </a:schemeClr>
                </a:gs>
                <a:gs pos="65000">
                  <a:schemeClr val="accent2">
                    <a:tint val="32000"/>
                    <a:satMod val="250000"/>
                  </a:schemeClr>
                </a:gs>
                <a:gs pos="100000">
                  <a:schemeClr val="accent2">
                    <a:tint val="23000"/>
                    <a:satMod val="300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2"/>
              </a:solidFill>
              <a:prstDash val="solid"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Sheet1!$A$2:$A$6</c:f>
              <c:strCache>
                <c:ptCount val="5"/>
                <c:pt idx="0">
                  <c:v>سه ماهه اول</c:v>
                </c:pt>
                <c:pt idx="1">
                  <c:v>سه ماهه دوم</c:v>
                </c:pt>
                <c:pt idx="2">
                  <c:v>سه ماهه سوم</c:v>
                </c:pt>
                <c:pt idx="3">
                  <c:v>سه ماهه چهارم</c:v>
                </c:pt>
                <c:pt idx="4">
                  <c:v>کل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25</c:v>
                </c:pt>
                <c:pt idx="1">
                  <c:v>59</c:v>
                </c:pt>
                <c:pt idx="2">
                  <c:v>33</c:v>
                </c:pt>
                <c:pt idx="3">
                  <c:v>22</c:v>
                </c:pt>
                <c:pt idx="4">
                  <c:v>139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0560000"/>
        <c:axId val="90561536"/>
        <c:axId val="0"/>
      </c:bar3DChart>
      <c:catAx>
        <c:axId val="9056000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>
                <a:cs typeface="2  Nazanin" pitchFamily="2" charset="-78"/>
              </a:defRPr>
            </a:pPr>
            <a:endParaRPr lang="en-US"/>
          </a:p>
        </c:txPr>
        <c:crossAx val="90561536"/>
        <c:crosses val="autoZero"/>
        <c:auto val="1"/>
        <c:lblAlgn val="ctr"/>
        <c:lblOffset val="100"/>
        <c:noMultiLvlLbl val="0"/>
      </c:catAx>
      <c:valAx>
        <c:axId val="9056153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b="1">
                    <a:cs typeface="2  Nazanin" pitchFamily="2" charset="-78"/>
                  </a:defRPr>
                </a:pPr>
                <a:r>
                  <a:rPr lang="fa-IR" b="1">
                    <a:cs typeface="2  Nazanin" pitchFamily="2" charset="-78"/>
                  </a:rPr>
                  <a:t>تعداد</a:t>
                </a:r>
                <a:endParaRPr lang="en-US" b="1">
                  <a:cs typeface="2  Nazanin" pitchFamily="2" charset="-78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cs typeface="2  Mitra" pitchFamily="2" charset="-78"/>
              </a:defRPr>
            </a:pPr>
            <a:endParaRPr lang="en-US"/>
          </a:p>
        </c:txPr>
        <c:crossAx val="905600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661028482550789"/>
          <c:y val="0.45972751019487718"/>
          <c:w val="0.16869835714980072"/>
          <c:h val="0.14481686805855712"/>
        </c:manualLayout>
      </c:layout>
      <c:overlay val="0"/>
      <c:txPr>
        <a:bodyPr/>
        <a:lstStyle/>
        <a:p>
          <a:pPr>
            <a:defRPr sz="1600" b="1">
              <a:cs typeface="2  Nazanin" pitchFamily="2" charset="-78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tx>
        <c:rich>
          <a:bodyPr/>
          <a:lstStyle/>
          <a:p>
            <a:pPr>
              <a:defRPr/>
            </a:pPr>
            <a:r>
              <a:rPr lang="fa-IR" sz="2400" dirty="0">
                <a:cs typeface="2  Nazanin" pitchFamily="2" charset="-78"/>
              </a:rPr>
              <a:t>تعداد بازدید و نمونه برداری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تعداد بازدید و نمونه برداری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فروردین</c:v>
                </c:pt>
                <c:pt idx="1">
                  <c:v>اردیبهشت</c:v>
                </c:pt>
                <c:pt idx="2">
                  <c:v>خرداد</c:v>
                </c:pt>
                <c:pt idx="3">
                  <c:v>کل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12</c:v>
                </c:pt>
                <c:pt idx="1">
                  <c:v>11</c:v>
                </c:pt>
                <c:pt idx="2">
                  <c:v>8</c:v>
                </c:pt>
                <c:pt idx="3">
                  <c:v>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993984"/>
        <c:axId val="89180416"/>
      </c:barChart>
      <c:valAx>
        <c:axId val="891804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fa-IR" sz="1800" b="1" dirty="0" smtClean="0">
                    <a:cs typeface="2  Nazanin" pitchFamily="2" charset="-78"/>
                  </a:rPr>
                  <a:t>تعداد بازدید</a:t>
                </a:r>
                <a:r>
                  <a:rPr lang="fa-IR" sz="1800" b="1" baseline="0" dirty="0" smtClean="0">
                    <a:cs typeface="2  Nazanin" pitchFamily="2" charset="-78"/>
                  </a:rPr>
                  <a:t> و نمونه برداری</a:t>
                </a:r>
                <a:endParaRPr lang="en-US" sz="1800" b="1" dirty="0">
                  <a:cs typeface="2  Nazanin" pitchFamily="2" charset="-78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9993984"/>
        <c:crosses val="autoZero"/>
        <c:crossBetween val="between"/>
      </c:valAx>
      <c:catAx>
        <c:axId val="8999398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2000" b="1"/>
                </a:pPr>
                <a:r>
                  <a:rPr lang="fa-IR" sz="2000" b="1" dirty="0" smtClean="0">
                    <a:cs typeface="2  Nazanin" pitchFamily="2" charset="-78"/>
                  </a:rPr>
                  <a:t>ماه بازدید</a:t>
                </a:r>
                <a:endParaRPr lang="en-US" sz="2000" b="1" dirty="0">
                  <a:cs typeface="2  Nazanin" pitchFamily="2" charset="-78"/>
                </a:endParaRPr>
              </a:p>
            </c:rich>
          </c:tx>
          <c:layout>
            <c:manualLayout>
              <c:xMode val="edge"/>
              <c:yMode val="edge"/>
              <c:x val="1.6975308641975325E-2"/>
              <c:y val="0.34550154056829829"/>
            </c:manualLayout>
          </c:layout>
          <c:overlay val="0"/>
        </c:title>
        <c:majorTickMark val="none"/>
        <c:minorTickMark val="none"/>
        <c:tickLblPos val="nextTo"/>
        <c:crossAx val="89180416"/>
        <c:crosses val="autoZero"/>
        <c:auto val="1"/>
        <c:lblAlgn val="ctr"/>
        <c:lblOffset val="100"/>
        <c:noMultiLvlLbl val="0"/>
      </c:catAx>
    </c:plotArea>
    <c:legend>
      <c:legendPos val="r"/>
      <c:layout/>
      <c:overlay val="0"/>
      <c:txPr>
        <a:bodyPr/>
        <a:lstStyle/>
        <a:p>
          <a:pPr>
            <a:defRPr lang="en-US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title>
      <c:tx>
        <c:rich>
          <a:bodyPr/>
          <a:lstStyle/>
          <a:p>
            <a:pPr>
              <a:defRPr/>
            </a:pPr>
            <a:r>
              <a:rPr lang="fa-IR" sz="2400" dirty="0" smtClean="0">
                <a:cs typeface="2  Nazanin" pitchFamily="2" charset="-78"/>
              </a:rPr>
              <a:t>تعداد پاسخ به </a:t>
            </a:r>
            <a:r>
              <a:rPr lang="fa-IR" sz="2400" dirty="0">
                <a:cs typeface="2  Nazanin" pitchFamily="2" charset="-78"/>
              </a:rPr>
              <a:t>استعلامات صورت گرفته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تعداد پاسخ به استعلامات صورت گرفته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سه ماهه اول</c:v>
                </c:pt>
                <c:pt idx="1">
                  <c:v>سه ماهه دوم</c:v>
                </c:pt>
                <c:pt idx="2">
                  <c:v>سه ماهه سوم</c:v>
                </c:pt>
                <c:pt idx="3">
                  <c:v>سه ماهه چهارم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</c:v>
                </c:pt>
                <c:pt idx="1">
                  <c:v>8</c:v>
                </c:pt>
                <c:pt idx="2">
                  <c:v>6</c:v>
                </c:pt>
                <c:pt idx="3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6871424"/>
        <c:axId val="147472768"/>
        <c:axId val="0"/>
      </c:bar3DChart>
      <c:catAx>
        <c:axId val="10687142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>
                <a:cs typeface="2  Nazanin" pitchFamily="2" charset="-78"/>
              </a:defRPr>
            </a:pPr>
            <a:endParaRPr lang="en-US"/>
          </a:p>
        </c:txPr>
        <c:crossAx val="147472768"/>
        <c:crosses val="autoZero"/>
        <c:auto val="1"/>
        <c:lblAlgn val="ctr"/>
        <c:lblOffset val="100"/>
        <c:noMultiLvlLbl val="0"/>
      </c:catAx>
      <c:valAx>
        <c:axId val="1474727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>
                <a:cs typeface="2  Nazanin" pitchFamily="2" charset="-78"/>
              </a:defRPr>
            </a:pPr>
            <a:endParaRPr lang="en-US"/>
          </a:p>
        </c:txPr>
        <c:crossAx val="1068714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634028385340758"/>
          <c:y val="0.48928338328956383"/>
          <c:w val="0.34440045688733351"/>
          <c:h val="0.20954970457109462"/>
        </c:manualLayout>
      </c:layout>
      <c:overlay val="0"/>
      <c:txPr>
        <a:bodyPr/>
        <a:lstStyle/>
        <a:p>
          <a:pPr>
            <a:defRPr sz="1600" b="1">
              <a:cs typeface="2  Nazanin" pitchFamily="2" charset="-78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5F0AD16-F6C7-4677-9AF2-2F5BCB4F9690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2CC15B-AA5F-4420-8255-1DB6AF013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F0AD16-F6C7-4677-9AF2-2F5BCB4F9690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2CC15B-AA5F-4420-8255-1DB6AF013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F0AD16-F6C7-4677-9AF2-2F5BCB4F9690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2CC15B-AA5F-4420-8255-1DB6AF013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F0AD16-F6C7-4677-9AF2-2F5BCB4F9690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2CC15B-AA5F-4420-8255-1DB6AF0136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F0AD16-F6C7-4677-9AF2-2F5BCB4F9690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2CC15B-AA5F-4420-8255-1DB6AF0136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F0AD16-F6C7-4677-9AF2-2F5BCB4F9690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2CC15B-AA5F-4420-8255-1DB6AF0136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F0AD16-F6C7-4677-9AF2-2F5BCB4F9690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2CC15B-AA5F-4420-8255-1DB6AF013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F0AD16-F6C7-4677-9AF2-2F5BCB4F9690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2CC15B-AA5F-4420-8255-1DB6AF0136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F0AD16-F6C7-4677-9AF2-2F5BCB4F9690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2CC15B-AA5F-4420-8255-1DB6AF013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5F0AD16-F6C7-4677-9AF2-2F5BCB4F9690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2CC15B-AA5F-4420-8255-1DB6AF013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5F0AD16-F6C7-4677-9AF2-2F5BCB4F9690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2CC15B-AA5F-4420-8255-1DB6AF0136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5F0AD16-F6C7-4677-9AF2-2F5BCB4F9690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C2CC15B-AA5F-4420-8255-1DB6AF013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157068"/>
          </a:xfrm>
        </p:spPr>
        <p:txBody>
          <a:bodyPr/>
          <a:lstStyle/>
          <a:p>
            <a:pPr rtl="1"/>
            <a:r>
              <a:rPr lang="fa-IR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Nazanin" pitchFamily="2" charset="-78"/>
              </a:rPr>
              <a:t>تعداد واحدهای فعال در سال </a:t>
            </a:r>
            <a:r>
              <a:rPr lang="fa-IR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Nazanin" pitchFamily="2" charset="-78"/>
              </a:rPr>
              <a:t>1395</a:t>
            </a:r>
            <a:endParaRPr lang="en-US" b="1" u="sng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Nazani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lvl="0" rtl="1"/>
            <a:r>
              <a:rPr lang="fa-IR" sz="2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تعداد واحدهای فعال مواد غذایی                       19</a:t>
            </a:r>
            <a:endParaRPr lang="en-US" sz="2800" b="1" dirty="0" smtClean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lvl="0" rtl="1"/>
            <a:r>
              <a:rPr lang="fa-IR" sz="2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تعداد واحدهای فعال آرایشی و بهداشتی           </a:t>
            </a:r>
            <a:r>
              <a:rPr lang="fa-IR" sz="2800" b="1" dirty="0" smtClean="0">
                <a:solidFill>
                  <a:schemeClr val="accent1">
                    <a:lumMod val="50000"/>
                  </a:schemeClr>
                </a:solidFill>
                <a:cs typeface="2  Nazanin" pitchFamily="2" charset="-78"/>
              </a:rPr>
              <a:t>4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cs typeface="2  Nazanin" pitchFamily="2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4953000"/>
          </a:xfrm>
        </p:spPr>
        <p:txBody>
          <a:bodyPr>
            <a:normAutofit/>
          </a:bodyPr>
          <a:lstStyle/>
          <a:p>
            <a:pPr lvl="0" algn="ctr" rtl="1">
              <a:lnSpc>
                <a:spcPct val="120000"/>
              </a:lnSpc>
              <a:buNone/>
            </a:pPr>
            <a:endParaRPr lang="fa-IR" sz="3100" dirty="0" smtClean="0">
              <a:solidFill>
                <a:schemeClr val="accent1">
                  <a:lumMod val="50000"/>
                </a:schemeClr>
              </a:solidFill>
              <a:cs typeface="2  Nazanin" pitchFamily="2" charset="-78"/>
            </a:endParaRPr>
          </a:p>
          <a:p>
            <a:pPr lvl="0" algn="ctr" rtl="1">
              <a:lnSpc>
                <a:spcPct val="120000"/>
              </a:lnSpc>
              <a:buNone/>
            </a:pPr>
            <a:endParaRPr lang="fa-IR" sz="3100" dirty="0" smtClean="0">
              <a:solidFill>
                <a:schemeClr val="accent1">
                  <a:lumMod val="50000"/>
                </a:schemeClr>
              </a:solidFill>
              <a:cs typeface="2  Nazanin" pitchFamily="2" charset="-78"/>
            </a:endParaRPr>
          </a:p>
          <a:p>
            <a:pPr lvl="0" algn="ctr" rtl="1">
              <a:lnSpc>
                <a:spcPct val="120000"/>
              </a:lnSpc>
              <a:buNone/>
            </a:pPr>
            <a:endParaRPr lang="en-US" dirty="0"/>
          </a:p>
          <a:p>
            <a:pPr algn="ctr">
              <a:lnSpc>
                <a:spcPct val="120000"/>
              </a:lnSpc>
              <a:buNone/>
            </a:pPr>
            <a:r>
              <a:rPr lang="fa-IR" dirty="0"/>
              <a:t>- حدود 4630 قوطی کنسرو ماهی تن از شرکت مخصوص فرآور به علت تولید در شرایط غیربهداشتی</a:t>
            </a:r>
          </a:p>
          <a:p>
            <a:pPr algn="ctr">
              <a:lnSpc>
                <a:spcPct val="120000"/>
              </a:lnSpc>
              <a:buNone/>
            </a:pPr>
            <a:r>
              <a:rPr lang="fa-IR" b="1" dirty="0" smtClean="0">
                <a:solidFill>
                  <a:schemeClr val="tx2">
                    <a:lumMod val="50000"/>
                  </a:schemeClr>
                </a:solidFill>
                <a:cs typeface="0 Koodak Bold" pitchFamily="2" charset="-78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cs typeface="0 Koodak Bold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524000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/>
              <a:t>کالاهای توقیفی و ضبط شده از کارخانجات مواد غذایی</a:t>
            </a:r>
            <a:r>
              <a:rPr sz="3200" dirty="0" smtClean="0">
                <a:cs typeface="0 Koodak Bold" pitchFamily="2" charset="-78"/>
              </a:rPr>
              <a:t/>
            </a:r>
            <a:br>
              <a:rPr sz="3200" dirty="0" smtClean="0">
                <a:cs typeface="0 Koodak Bold" pitchFamily="2" charset="-78"/>
              </a:rPr>
            </a:br>
            <a:endParaRPr lang="en-US" sz="3200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5029200"/>
          </a:xfrm>
        </p:spPr>
        <p:txBody>
          <a:bodyPr>
            <a:normAutofit fontScale="92500" lnSpcReduction="20000"/>
          </a:bodyPr>
          <a:lstStyle/>
          <a:p>
            <a:pPr algn="r" rtl="1">
              <a:buNone/>
            </a:pPr>
            <a:r>
              <a:rPr lang="fa-IR" dirty="0"/>
              <a:t>1- افزایش نظارت و تعداد بازدیدهای ادواری از مراکز تولید مواد غذایی و آرایشی و بهداشتی</a:t>
            </a:r>
          </a:p>
          <a:p>
            <a:pPr algn="r" rtl="1">
              <a:buNone/>
            </a:pPr>
            <a:endParaRPr lang="fa-IR" dirty="0"/>
          </a:p>
          <a:p>
            <a:pPr algn="r" rtl="1">
              <a:buNone/>
            </a:pPr>
            <a:r>
              <a:rPr lang="fa-IR" dirty="0"/>
              <a:t>2- افزایش نظارت و تعداد بازدیدهای ادواری از مراکز عرضه لوازم آرایشی و بهداشتی</a:t>
            </a:r>
          </a:p>
          <a:p>
            <a:pPr algn="r" rtl="1">
              <a:buNone/>
            </a:pPr>
            <a:endParaRPr lang="fa-IR" dirty="0"/>
          </a:p>
          <a:p>
            <a:pPr algn="r" rtl="1">
              <a:buNone/>
            </a:pPr>
            <a:r>
              <a:rPr lang="fa-IR" dirty="0"/>
              <a:t>3- پیگیری نواقص </a:t>
            </a:r>
            <a:r>
              <a:rPr lang="en-US" dirty="0"/>
              <a:t>PRPS</a:t>
            </a:r>
            <a:r>
              <a:rPr lang="fa-IR" dirty="0"/>
              <a:t> مراکز تولیدی</a:t>
            </a:r>
          </a:p>
          <a:p>
            <a:pPr algn="r" rtl="1">
              <a:buNone/>
            </a:pPr>
            <a:endParaRPr lang="fa-IR" dirty="0"/>
          </a:p>
          <a:p>
            <a:pPr algn="r" rtl="1">
              <a:buNone/>
            </a:pPr>
            <a:r>
              <a:rPr lang="fa-IR" dirty="0"/>
              <a:t>4- افزایش آموزش در سطح ادارات و مدارس شهرستان در خصوص نشانگرهای رنگی تغذیه ای و برچسب اصالت کالا</a:t>
            </a:r>
          </a:p>
          <a:p>
            <a:pPr algn="r" rtl="1">
              <a:buNone/>
            </a:pPr>
            <a:endParaRPr lang="fa-IR" dirty="0"/>
          </a:p>
          <a:p>
            <a:pPr algn="r" rtl="1">
              <a:buNone/>
            </a:pPr>
            <a:r>
              <a:rPr lang="fa-IR" dirty="0"/>
              <a:t>5- همکاری در طرح </a:t>
            </a:r>
            <a:r>
              <a:rPr lang="en-US" dirty="0"/>
              <a:t>PMS</a:t>
            </a:r>
            <a:r>
              <a:rPr lang="fa-IR" dirty="0"/>
              <a:t> و طرح های پیشنهادی مشابه معاونت غذا و دارو</a:t>
            </a:r>
          </a:p>
          <a:p>
            <a:pPr algn="r" rtl="1">
              <a:buNone/>
            </a:pPr>
            <a:endParaRPr lang="fa-IR" dirty="0"/>
          </a:p>
          <a:p>
            <a:pPr algn="r" rtl="1">
              <a:buNone/>
            </a:pPr>
            <a:r>
              <a:rPr lang="fa-IR" dirty="0"/>
              <a:t>6- پیگیری امور مربوط به قاچاق کالا و ارز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rmAutofit/>
          </a:bodyPr>
          <a:lstStyle/>
          <a:p>
            <a:pPr algn="r" rtl="1"/>
            <a:r>
              <a:rPr lang="fa-IR" dirty="0"/>
              <a:t>برنامه های پیشنهادی در سال جاری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341733"/>
              </p:ext>
            </p:extLst>
          </p:nvPr>
        </p:nvGraphicFramePr>
        <p:xfrm>
          <a:off x="533400" y="762000"/>
          <a:ext cx="8000999" cy="5532597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406554"/>
                <a:gridCol w="1776702"/>
                <a:gridCol w="1110437"/>
                <a:gridCol w="3707306"/>
              </a:tblGrid>
              <a:tr h="1143000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تعداد نمونه برداری</a:t>
                      </a:r>
                      <a:endParaRPr lang="en-US" sz="1600" dirty="0">
                        <a:latin typeface="Tahoma" panose="020B0604030504040204" pitchFamily="34" charset="0"/>
                        <a:ea typeface="Calibri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بازدیدها</a:t>
                      </a:r>
                      <a:endParaRPr lang="en-US" sz="1600" dirty="0">
                        <a:latin typeface="Tahoma" panose="020B0604030504040204" pitchFamily="34" charset="0"/>
                        <a:ea typeface="Calibri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تعداد</a:t>
                      </a:r>
                      <a:endParaRPr lang="en-US" sz="1600" dirty="0">
                        <a:latin typeface="Tahoma" panose="020B0604030504040204" pitchFamily="34" charset="0"/>
                        <a:ea typeface="Calibri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C00000"/>
                        </a:solidFill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44061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latin typeface="Tahoma" panose="020B0604030504040204" pitchFamily="34" charset="0"/>
                          <a:ea typeface="Calibri"/>
                          <a:cs typeface="Tahoma" panose="020B0604030504040204" pitchFamily="34" charset="0"/>
                        </a:rPr>
                        <a:t>38</a:t>
                      </a:r>
                      <a:endParaRPr lang="en-US" sz="1600" dirty="0">
                        <a:latin typeface="Tahoma" panose="020B0604030504040204" pitchFamily="34" charset="0"/>
                        <a:ea typeface="Calibri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latin typeface="Tahoma" panose="020B0604030504040204" pitchFamily="34" charset="0"/>
                          <a:ea typeface="Calibri"/>
                          <a:cs typeface="Tahoma" panose="020B0604030504040204" pitchFamily="34" charset="0"/>
                        </a:rPr>
                        <a:t>31</a:t>
                      </a:r>
                      <a:endParaRPr lang="en-US" sz="1600" dirty="0">
                        <a:latin typeface="Tahoma" panose="020B0604030504040204" pitchFamily="34" charset="0"/>
                        <a:ea typeface="Calibri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en-US" sz="1600" dirty="0">
                        <a:latin typeface="Tahoma" panose="020B0604030504040204" pitchFamily="34" charset="0"/>
                        <a:ea typeface="Calibri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واحدهای تولید </a:t>
                      </a:r>
                      <a:r>
                        <a:rPr lang="fa-IR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فراورده</a:t>
                      </a:r>
                      <a:r>
                        <a:rPr lang="fa-IR" sz="16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a-IR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های </a:t>
                      </a:r>
                      <a:r>
                        <a:rPr lang="fa-I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گوشتی</a:t>
                      </a:r>
                      <a:endParaRPr lang="en-US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Calibri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6420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latin typeface="Tahoma" panose="020B0604030504040204" pitchFamily="34" charset="0"/>
                          <a:ea typeface="Calibri"/>
                          <a:cs typeface="Tahoma" panose="020B0604030504040204" pitchFamily="34" charset="0"/>
                        </a:rPr>
                        <a:t>23</a:t>
                      </a:r>
                      <a:endParaRPr lang="en-US" sz="1600" dirty="0">
                        <a:latin typeface="Tahoma" panose="020B0604030504040204" pitchFamily="34" charset="0"/>
                        <a:ea typeface="Calibri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latin typeface="Tahoma" panose="020B0604030504040204" pitchFamily="34" charset="0"/>
                          <a:ea typeface="Calibri"/>
                          <a:cs typeface="Tahoma" panose="020B0604030504040204" pitchFamily="34" charset="0"/>
                        </a:rPr>
                        <a:t>25</a:t>
                      </a:r>
                      <a:endParaRPr lang="en-US" sz="1600" dirty="0">
                        <a:latin typeface="Tahoma" panose="020B0604030504040204" pitchFamily="34" charset="0"/>
                        <a:ea typeface="Calibri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en-US" sz="1600" dirty="0">
                        <a:latin typeface="Tahoma" panose="020B0604030504040204" pitchFamily="34" charset="0"/>
                        <a:ea typeface="Calibri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واحدهای تولید انواع کنسرو گوشتی و غیر گوشتی و فراورده آبزیان</a:t>
                      </a:r>
                      <a:endParaRPr lang="en-US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Calibri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6420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latin typeface="Tahoma" panose="020B0604030504040204" pitchFamily="34" charset="0"/>
                          <a:ea typeface="Calibri"/>
                          <a:cs typeface="Tahoma" panose="020B0604030504040204" pitchFamily="34" charset="0"/>
                        </a:rPr>
                        <a:t>57</a:t>
                      </a:r>
                      <a:endParaRPr lang="en-US" sz="1600" dirty="0">
                        <a:latin typeface="Tahoma" panose="020B0604030504040204" pitchFamily="34" charset="0"/>
                        <a:ea typeface="Calibri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latin typeface="Tahoma" panose="020B0604030504040204" pitchFamily="34" charset="0"/>
                          <a:ea typeface="Calibri"/>
                          <a:cs typeface="Tahoma" panose="020B0604030504040204" pitchFamily="34" charset="0"/>
                        </a:rPr>
                        <a:t>25</a:t>
                      </a:r>
                      <a:endParaRPr lang="en-US" sz="1600" dirty="0">
                        <a:latin typeface="Tahoma" panose="020B0604030504040204" pitchFamily="34" charset="0"/>
                        <a:ea typeface="Calibri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en-US" sz="1600" dirty="0">
                        <a:latin typeface="Tahoma" panose="020B0604030504040204" pitchFamily="34" charset="0"/>
                        <a:ea typeface="Calibri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واحدهای تولید آرد و </a:t>
                      </a:r>
                      <a:r>
                        <a:rPr lang="fa-IR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فراورده</a:t>
                      </a:r>
                      <a:r>
                        <a:rPr lang="fa-IR" sz="16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a-IR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های </a:t>
                      </a:r>
                      <a:r>
                        <a:rPr lang="fa-I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آردی و قنادی</a:t>
                      </a:r>
                      <a:endParaRPr lang="en-US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Calibri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4061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latin typeface="Tahoma" panose="020B0604030504040204" pitchFamily="34" charset="0"/>
                          <a:ea typeface="Calibri"/>
                          <a:cs typeface="Tahoma" panose="020B0604030504040204" pitchFamily="34" charset="0"/>
                        </a:rPr>
                        <a:t>6</a:t>
                      </a:r>
                      <a:endParaRPr lang="en-US" sz="1600" dirty="0">
                        <a:latin typeface="Tahoma" panose="020B0604030504040204" pitchFamily="34" charset="0"/>
                        <a:ea typeface="Calibri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latin typeface="Tahoma" panose="020B0604030504040204" pitchFamily="34" charset="0"/>
                          <a:ea typeface="Calibri"/>
                          <a:cs typeface="Tahoma" panose="020B0604030504040204" pitchFamily="34" charset="0"/>
                        </a:rPr>
                        <a:t>3</a:t>
                      </a:r>
                      <a:endParaRPr lang="en-US" sz="1600" dirty="0">
                        <a:latin typeface="Tahoma" panose="020B0604030504040204" pitchFamily="34" charset="0"/>
                        <a:ea typeface="Calibri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en-US" sz="1600" dirty="0">
                        <a:latin typeface="Tahoma" panose="020B0604030504040204" pitchFamily="34" charset="0"/>
                        <a:ea typeface="Calibri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واحدهای تولید آب میوه و نوشیدنی</a:t>
                      </a:r>
                      <a:endParaRPr lang="en-US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Calibri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4061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latin typeface="Tahoma" panose="020B0604030504040204" pitchFamily="34" charset="0"/>
                          <a:ea typeface="Calibri"/>
                          <a:cs typeface="Tahoma" panose="020B0604030504040204" pitchFamily="34" charset="0"/>
                        </a:rPr>
                        <a:t>8</a:t>
                      </a:r>
                      <a:endParaRPr lang="en-US" sz="1600" dirty="0">
                        <a:latin typeface="Tahoma" panose="020B0604030504040204" pitchFamily="34" charset="0"/>
                        <a:ea typeface="Calibri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latin typeface="Tahoma" panose="020B0604030504040204" pitchFamily="34" charset="0"/>
                          <a:ea typeface="Calibri"/>
                          <a:cs typeface="Tahoma" panose="020B0604030504040204" pitchFamily="34" charset="0"/>
                        </a:rPr>
                        <a:t>7</a:t>
                      </a:r>
                      <a:endParaRPr lang="en-US" sz="1600" dirty="0">
                        <a:latin typeface="Tahoma" panose="020B0604030504040204" pitchFamily="34" charset="0"/>
                        <a:ea typeface="Calibri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latin typeface="Tahoma" panose="020B0604030504040204" pitchFamily="34" charset="0"/>
                          <a:ea typeface="Calibri"/>
                          <a:cs typeface="Tahoma" panose="020B0604030504040204" pitchFamily="34" charset="0"/>
                        </a:rPr>
                        <a:t>2</a:t>
                      </a:r>
                      <a:endParaRPr lang="en-US" sz="1600" dirty="0">
                        <a:latin typeface="Tahoma" panose="020B0604030504040204" pitchFamily="34" charset="0"/>
                        <a:ea typeface="Calibri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واحدهای بسته بندی مواد غذایی</a:t>
                      </a:r>
                      <a:endParaRPr lang="en-US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Calibri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4061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latin typeface="Tahoma" panose="020B0604030504040204" pitchFamily="34" charset="0"/>
                          <a:ea typeface="Calibri"/>
                          <a:cs typeface="Tahoma" panose="020B0604030504040204" pitchFamily="34" charset="0"/>
                        </a:rPr>
                        <a:t>6</a:t>
                      </a:r>
                      <a:endParaRPr lang="en-US" sz="1600" dirty="0">
                        <a:latin typeface="Tahoma" panose="020B0604030504040204" pitchFamily="34" charset="0"/>
                        <a:ea typeface="Calibri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latin typeface="Tahoma" panose="020B0604030504040204" pitchFamily="34" charset="0"/>
                          <a:ea typeface="Calibri"/>
                          <a:cs typeface="Tahoma" panose="020B0604030504040204" pitchFamily="34" charset="0"/>
                        </a:rPr>
                        <a:t>5</a:t>
                      </a:r>
                      <a:endParaRPr lang="en-US" sz="1600" dirty="0">
                        <a:latin typeface="Tahoma" panose="020B0604030504040204" pitchFamily="34" charset="0"/>
                        <a:ea typeface="Calibri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en-US" sz="1600" dirty="0">
                        <a:latin typeface="Tahoma" panose="020B0604030504040204" pitchFamily="34" charset="0"/>
                        <a:ea typeface="Calibri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واحدهای تولید ظروف پلیمری </a:t>
                      </a:r>
                      <a:endParaRPr lang="en-US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Calibri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4061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latin typeface="Tahoma" panose="020B0604030504040204" pitchFamily="34" charset="0"/>
                          <a:ea typeface="Calibri"/>
                          <a:cs typeface="Tahoma" panose="020B0604030504040204" pitchFamily="34" charset="0"/>
                        </a:rPr>
                        <a:t>2</a:t>
                      </a:r>
                      <a:endParaRPr lang="en-US" sz="1600" dirty="0">
                        <a:latin typeface="Tahoma" panose="020B0604030504040204" pitchFamily="34" charset="0"/>
                        <a:ea typeface="Calibri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latin typeface="Tahoma" panose="020B0604030504040204" pitchFamily="34" charset="0"/>
                          <a:ea typeface="Calibri"/>
                          <a:cs typeface="Tahoma" panose="020B0604030504040204" pitchFamily="34" charset="0"/>
                        </a:rPr>
                        <a:t>7</a:t>
                      </a:r>
                      <a:endParaRPr lang="en-US" sz="1600" dirty="0">
                        <a:latin typeface="Tahoma" panose="020B0604030504040204" pitchFamily="34" charset="0"/>
                        <a:ea typeface="Calibri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en-US" sz="1600" dirty="0">
                        <a:latin typeface="Tahoma" panose="020B0604030504040204" pitchFamily="34" charset="0"/>
                        <a:ea typeface="Calibri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آرایشی و بهداشتی</a:t>
                      </a:r>
                      <a:endParaRPr lang="en-US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Calibri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4061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u="sng" dirty="0" smtClean="0">
                          <a:latin typeface="Tahoma" panose="020B0604030504040204" pitchFamily="34" charset="0"/>
                          <a:ea typeface="Calibri"/>
                          <a:cs typeface="Tahoma" panose="020B0604030504040204" pitchFamily="34" charset="0"/>
                        </a:rPr>
                        <a:t>140</a:t>
                      </a:r>
                      <a:endParaRPr lang="en-US" sz="1600" b="1" u="sng" dirty="0">
                        <a:latin typeface="Tahoma" panose="020B0604030504040204" pitchFamily="34" charset="0"/>
                        <a:ea typeface="Calibri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u="sng" dirty="0" smtClean="0">
                          <a:latin typeface="Tahoma" panose="020B0604030504040204" pitchFamily="34" charset="0"/>
                          <a:ea typeface="Calibri"/>
                          <a:cs typeface="Tahoma" panose="020B0604030504040204" pitchFamily="34" charset="0"/>
                        </a:rPr>
                        <a:t>103</a:t>
                      </a:r>
                      <a:endParaRPr lang="en-US" sz="1600" b="1" u="sng" dirty="0">
                        <a:latin typeface="Tahoma" panose="020B0604030504040204" pitchFamily="34" charset="0"/>
                        <a:ea typeface="Calibri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u="sng" dirty="0" smtClean="0">
                          <a:latin typeface="Tahoma" panose="020B0604030504040204" pitchFamily="34" charset="0"/>
                          <a:ea typeface="Calibri"/>
                          <a:cs typeface="Tahoma" panose="020B0604030504040204" pitchFamily="34" charset="0"/>
                        </a:rPr>
                        <a:t>23</a:t>
                      </a:r>
                      <a:endParaRPr lang="fa-IR" sz="1600" b="1" u="sng" dirty="0">
                        <a:latin typeface="Tahoma" panose="020B0604030504040204" pitchFamily="34" charset="0"/>
                        <a:ea typeface="Calibri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تعداد کل</a:t>
                      </a:r>
                      <a:endParaRPr lang="en-US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Calibri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0"/>
            <a:ext cx="91440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/>
              <a:t>بازدید و نمونه برداری از واحدها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2112525"/>
              </p:ext>
            </p:extLst>
          </p:nvPr>
        </p:nvGraphicFramePr>
        <p:xfrm>
          <a:off x="381000" y="1981200"/>
          <a:ext cx="8305800" cy="3059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8600"/>
                <a:gridCol w="2768600"/>
                <a:gridCol w="2768600"/>
              </a:tblGrid>
              <a:tr h="444500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Calibri"/>
                          <a:cs typeface="Tahoma" panose="020B0604030504040204" pitchFamily="34" charset="0"/>
                        </a:rPr>
                        <a:t>تعداد نمونه برداری</a:t>
                      </a:r>
                      <a:endParaRPr lang="en-US" sz="18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Calibr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Calibri"/>
                          <a:cs typeface="Tahoma" panose="020B0604030504040204" pitchFamily="34" charset="0"/>
                        </a:rPr>
                        <a:t>تعداد بازدیدها</a:t>
                      </a:r>
                      <a:endParaRPr lang="en-US" sz="1100" dirty="0">
                        <a:solidFill>
                          <a:schemeClr val="tx2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Calibr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20700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b="0" dirty="0" smtClean="0">
                          <a:latin typeface="Calibri"/>
                          <a:ea typeface="Calibri"/>
                          <a:cs typeface="2  Nazanin" pitchFamily="2" charset="-78"/>
                        </a:rPr>
                        <a:t>25</a:t>
                      </a:r>
                      <a:endParaRPr lang="en-US" sz="2400" b="0" dirty="0">
                        <a:latin typeface="Calibri"/>
                        <a:ea typeface="Calibri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2  Nazanin" pitchFamily="2" charset="-78"/>
                        </a:rPr>
                        <a:t>21</a:t>
                      </a:r>
                      <a:endParaRPr lang="en-US" sz="2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2  Nazanin" pitchFamily="2" charset="-78"/>
                        </a:rPr>
                        <a:t>سه ماهه اول</a:t>
                      </a:r>
                      <a:endParaRPr lang="en-US" sz="28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</a:tr>
              <a:tr h="520700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b="0" dirty="0" smtClean="0">
                          <a:latin typeface="Calibri"/>
                          <a:ea typeface="Calibri"/>
                          <a:cs typeface="2  Nazanin" pitchFamily="2" charset="-78"/>
                        </a:rPr>
                        <a:t>60</a:t>
                      </a:r>
                      <a:endParaRPr lang="en-US" sz="2400" b="0" dirty="0">
                        <a:latin typeface="Calibri"/>
                        <a:ea typeface="Calibri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2  Nazanin" pitchFamily="2" charset="-78"/>
                        </a:rPr>
                        <a:t>33</a:t>
                      </a:r>
                      <a:endParaRPr lang="en-US" sz="2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2  Nazanin" pitchFamily="2" charset="-78"/>
                        </a:rPr>
                        <a:t>سه ماهه دوم</a:t>
                      </a:r>
                      <a:endParaRPr lang="en-US" sz="28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</a:tr>
              <a:tr h="520700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b="0" dirty="0" smtClean="0">
                          <a:latin typeface="Calibri"/>
                          <a:ea typeface="Calibri"/>
                          <a:cs typeface="2  Nazanin" pitchFamily="2" charset="-78"/>
                        </a:rPr>
                        <a:t>33</a:t>
                      </a:r>
                      <a:endParaRPr lang="en-US" sz="2400" b="0" dirty="0">
                        <a:latin typeface="Calibri"/>
                        <a:ea typeface="Calibri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2  Nazanin" pitchFamily="2" charset="-78"/>
                        </a:rPr>
                        <a:t>27</a:t>
                      </a:r>
                      <a:endParaRPr lang="en-US" sz="24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2  Nazanin" pitchFamily="2" charset="-78"/>
                        </a:rPr>
                        <a:t>سه ماهه سوم</a:t>
                      </a:r>
                      <a:endParaRPr lang="en-US" sz="28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</a:tr>
              <a:tr h="520700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b="0" dirty="0" smtClean="0">
                          <a:latin typeface="Calibri"/>
                          <a:ea typeface="Calibri"/>
                          <a:cs typeface="2  Nazanin" pitchFamily="2" charset="-78"/>
                        </a:rPr>
                        <a:t>22</a:t>
                      </a:r>
                      <a:endParaRPr lang="en-US" sz="2400" b="0" dirty="0">
                        <a:latin typeface="Calibri"/>
                        <a:ea typeface="Calibri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2  Nazanin" pitchFamily="2" charset="-78"/>
                        </a:rPr>
                        <a:t>24</a:t>
                      </a:r>
                      <a:endParaRPr lang="en-US" sz="24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2  Nazanin" pitchFamily="2" charset="-78"/>
                        </a:rPr>
                        <a:t>سه ماهه چهارم</a:t>
                      </a:r>
                      <a:endParaRPr lang="en-US" sz="28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</a:tr>
              <a:tr h="520700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 b="1" u="sng" dirty="0" smtClean="0">
                          <a:latin typeface="Calibri"/>
                          <a:ea typeface="Calibri"/>
                          <a:cs typeface="2  Nazanin" pitchFamily="2" charset="-78"/>
                        </a:rPr>
                        <a:t>140</a:t>
                      </a:r>
                      <a:endParaRPr lang="en-US" sz="2800" b="1" u="sng" dirty="0">
                        <a:latin typeface="Calibri"/>
                        <a:ea typeface="Calibri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 b="1" u="sng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2  Nazanin" pitchFamily="2" charset="-78"/>
                        </a:rPr>
                        <a:t>103</a:t>
                      </a:r>
                      <a:endParaRPr lang="en-US" sz="2800" b="1" u="sng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2  Nazanin" pitchFamily="2" charset="-78"/>
                        </a:rPr>
                        <a:t>کل</a:t>
                      </a:r>
                      <a:endParaRPr lang="en-US" sz="28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0821739"/>
              </p:ext>
            </p:extLst>
          </p:nvPr>
        </p:nvGraphicFramePr>
        <p:xfrm>
          <a:off x="914400" y="457200"/>
          <a:ext cx="8229600" cy="5321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>
              <a:buNone/>
            </a:pPr>
            <a:endParaRPr lang="fa-IR" dirty="0" smtClean="0">
              <a:solidFill>
                <a:schemeClr val="accent1">
                  <a:lumMod val="50000"/>
                </a:schemeClr>
              </a:solidFill>
              <a:cs typeface="2  Nazanin" pitchFamily="2" charset="-78"/>
            </a:endParaRPr>
          </a:p>
          <a:p>
            <a:pPr algn="ctr" rtl="1">
              <a:buNone/>
            </a:pPr>
            <a:r>
              <a:rPr lang="fa-IR" dirty="0" smtClean="0">
                <a:solidFill>
                  <a:schemeClr val="accent1">
                    <a:lumMod val="50000"/>
                  </a:schemeClr>
                </a:solidFill>
                <a:cs typeface="2  Nazanin" pitchFamily="2" charset="-78"/>
              </a:rPr>
              <a:t> 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cs typeface="2  Nazanin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1143000"/>
          </a:xfrm>
        </p:spPr>
        <p:txBody>
          <a:bodyPr>
            <a:normAutofit/>
          </a:bodyPr>
          <a:lstStyle/>
          <a:p>
            <a:pPr algn="ctr" rtl="1"/>
            <a:r>
              <a:rPr lang="fa-IR" dirty="0"/>
              <a:t>کنترل اقلام آرایشی، بهداشتی در سطح عرضه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106113"/>
              </p:ext>
            </p:extLst>
          </p:nvPr>
        </p:nvGraphicFramePr>
        <p:xfrm>
          <a:off x="609600" y="2133600"/>
          <a:ext cx="7848600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6200"/>
                <a:gridCol w="2616200"/>
                <a:gridCol w="2616200"/>
              </a:tblGrid>
              <a:tr h="1551074">
                <a:tc grid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dirty="0" smtClean="0"/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/>
                        <a:t>جمع آوری اقلام غیر مجاز آرایشی و بهداشتی از سطح عرضه 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/>
                </a:tc>
              </a:tr>
              <a:tr h="585961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ارزش ریالی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تعداد اقلام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تعداد بازرسی</a:t>
                      </a:r>
                      <a:endParaRPr lang="en-US" dirty="0"/>
                    </a:p>
                  </a:txBody>
                  <a:tcPr/>
                </a:tc>
              </a:tr>
              <a:tr h="529965"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2  Nazanin" pitchFamily="2" charset="-78"/>
                        </a:rPr>
                        <a:t>306/042/500 ریال</a:t>
                      </a:r>
                      <a:endParaRPr lang="en-US" sz="2400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2  Nazanin" pitchFamily="2" charset="-78"/>
                        </a:rPr>
                        <a:t>2134 قلم</a:t>
                      </a:r>
                      <a:endParaRPr lang="en-US" sz="2400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2  Nazanin" pitchFamily="2" charset="-78"/>
                        </a:rPr>
                        <a:t>12</a:t>
                      </a:r>
                      <a:endParaRPr lang="en-US" sz="2400" dirty="0">
                        <a:cs typeface="2  Nazanin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838200"/>
            <a:ext cx="8458200" cy="4953000"/>
          </a:xfrm>
        </p:spPr>
        <p:txBody>
          <a:bodyPr>
            <a:normAutofit/>
          </a:bodyPr>
          <a:lstStyle/>
          <a:p>
            <a:pPr algn="r" rtl="1">
              <a:buClr>
                <a:schemeClr val="bg2">
                  <a:lumMod val="50000"/>
                </a:schemeClr>
              </a:buClr>
              <a:buFont typeface="Wingdings" pitchFamily="2" charset="2"/>
              <a:buChar char="v"/>
            </a:pPr>
            <a:r>
              <a:rPr lang="fa-IR" sz="2800" b="1" dirty="0" smtClean="0">
                <a:solidFill>
                  <a:schemeClr val="accent1">
                    <a:lumMod val="50000"/>
                  </a:schemeClr>
                </a:solidFill>
                <a:cs typeface="2  Nazanin" pitchFamily="2" charset="-78"/>
              </a:rPr>
              <a:t>تعداد اخطاریه های بهداشتی صادره                            </a:t>
            </a:r>
            <a:r>
              <a:rPr lang="fa-IR" sz="2800" dirty="0" smtClean="0">
                <a:solidFill>
                  <a:schemeClr val="accent1">
                    <a:lumMod val="50000"/>
                  </a:schemeClr>
                </a:solidFill>
                <a:cs typeface="2  Nazanin" pitchFamily="2" charset="-78"/>
              </a:rPr>
              <a:t>30 مورد</a:t>
            </a:r>
          </a:p>
          <a:p>
            <a:pPr algn="r" rtl="1">
              <a:buClr>
                <a:schemeClr val="bg2">
                  <a:lumMod val="50000"/>
                </a:schemeClr>
              </a:buClr>
              <a:buFont typeface="Wingdings" pitchFamily="2" charset="2"/>
              <a:buChar char="v"/>
            </a:pPr>
            <a:endParaRPr lang="fa-IR" sz="2800" b="1" dirty="0" smtClean="0">
              <a:solidFill>
                <a:schemeClr val="accent1">
                  <a:lumMod val="50000"/>
                </a:schemeClr>
              </a:solidFill>
              <a:cs typeface="2  Nazanin" pitchFamily="2" charset="-78"/>
            </a:endParaRPr>
          </a:p>
          <a:p>
            <a:pPr algn="r" rtl="1">
              <a:buClr>
                <a:schemeClr val="bg2">
                  <a:lumMod val="50000"/>
                </a:schemeClr>
              </a:buClr>
              <a:buNone/>
            </a:pPr>
            <a:endParaRPr lang="en-US" sz="2800" b="1" dirty="0" smtClean="0">
              <a:solidFill>
                <a:schemeClr val="accent1">
                  <a:lumMod val="50000"/>
                </a:schemeClr>
              </a:solidFill>
              <a:cs typeface="2  Nazanin" pitchFamily="2" charset="-78"/>
            </a:endParaRPr>
          </a:p>
          <a:p>
            <a:pPr algn="r" rtl="1">
              <a:buClr>
                <a:schemeClr val="bg2">
                  <a:lumMod val="50000"/>
                </a:schemeClr>
              </a:buClr>
              <a:buFont typeface="Wingdings" pitchFamily="2" charset="2"/>
              <a:buChar char="v"/>
            </a:pPr>
            <a:r>
              <a:rPr lang="fa-IR" sz="2800" b="1" dirty="0" smtClean="0">
                <a:solidFill>
                  <a:schemeClr val="accent1">
                    <a:lumMod val="50000"/>
                  </a:schemeClr>
                </a:solidFill>
                <a:cs typeface="2  Nazanin" pitchFamily="2" charset="-78"/>
              </a:rPr>
              <a:t> بررسی مدارک و تشکیل پرونده جهت صدور و تمدید پروانه های بهره برداری و ساخت جهت:</a:t>
            </a:r>
          </a:p>
          <a:p>
            <a:pPr algn="r" rtl="1">
              <a:buClr>
                <a:schemeClr val="bg2">
                  <a:lumMod val="50000"/>
                </a:schemeClr>
              </a:buClr>
              <a:buNone/>
            </a:pPr>
            <a:endParaRPr lang="en-US" sz="2800" b="1" dirty="0" smtClean="0">
              <a:solidFill>
                <a:schemeClr val="accent1">
                  <a:lumMod val="50000"/>
                </a:schemeClr>
              </a:solidFill>
              <a:cs typeface="2  Nazanin" pitchFamily="2" charset="-78"/>
            </a:endParaRPr>
          </a:p>
          <a:p>
            <a:pPr lvl="0" algn="r" rtl="1">
              <a:buClr>
                <a:schemeClr val="bg2">
                  <a:lumMod val="50000"/>
                </a:schemeClr>
              </a:buClr>
              <a:buNone/>
            </a:pPr>
            <a:r>
              <a:rPr lang="fa-IR" sz="2800" b="1" dirty="0" smtClean="0">
                <a:solidFill>
                  <a:schemeClr val="accent1">
                    <a:lumMod val="50000"/>
                  </a:schemeClr>
                </a:solidFill>
                <a:cs typeface="2  Nazanin" pitchFamily="2" charset="-78"/>
              </a:rPr>
              <a:t>   کارخانجات مواد غذایی                                               </a:t>
            </a:r>
            <a:r>
              <a:rPr lang="fa-IR" sz="2800" dirty="0" smtClean="0">
                <a:solidFill>
                  <a:schemeClr val="accent1">
                    <a:lumMod val="50000"/>
                  </a:schemeClr>
                </a:solidFill>
                <a:cs typeface="2  Nazanin" pitchFamily="2" charset="-78"/>
              </a:rPr>
              <a:t>71 مورد</a:t>
            </a:r>
          </a:p>
          <a:p>
            <a:pPr algn="r" rtl="1">
              <a:buClr>
                <a:schemeClr val="bg2">
                  <a:lumMod val="50000"/>
                </a:schemeClr>
              </a:buClr>
              <a:buNone/>
            </a:pPr>
            <a:r>
              <a:rPr lang="fa-IR" sz="2800" b="1" dirty="0" smtClean="0">
                <a:solidFill>
                  <a:schemeClr val="accent1">
                    <a:lumMod val="50000"/>
                  </a:schemeClr>
                </a:solidFill>
                <a:cs typeface="2  Nazanin" pitchFamily="2" charset="-78"/>
              </a:rPr>
              <a:t>   کارخانجات آرایشی و بهداشتی                                     </a:t>
            </a:r>
            <a:r>
              <a:rPr lang="fa-IR" sz="2800" dirty="0" smtClean="0">
                <a:solidFill>
                  <a:schemeClr val="accent1">
                    <a:lumMod val="50000"/>
                  </a:schemeClr>
                </a:solidFill>
                <a:cs typeface="2  Nazanin" pitchFamily="2" charset="-78"/>
              </a:rPr>
              <a:t>2 مورد</a:t>
            </a:r>
            <a:endParaRPr lang="en-US" sz="2800" dirty="0" smtClean="0">
              <a:solidFill>
                <a:schemeClr val="accent1">
                  <a:lumMod val="50000"/>
                </a:schemeClr>
              </a:solidFill>
              <a:cs typeface="2  Nazanin" pitchFamily="2" charset="-78"/>
            </a:endParaRPr>
          </a:p>
          <a:p>
            <a:pPr lvl="0" algn="r" rtl="1">
              <a:buClr>
                <a:schemeClr val="bg2">
                  <a:lumMod val="50000"/>
                </a:schemeClr>
              </a:buClr>
              <a:buNone/>
            </a:pPr>
            <a:endParaRPr lang="en-US" sz="2800" dirty="0" smtClean="0">
              <a:solidFill>
                <a:schemeClr val="accent1">
                  <a:lumMod val="50000"/>
                </a:schemeClr>
              </a:solidFill>
              <a:cs typeface="2  Nazanin" pitchFamily="2" charset="-78"/>
            </a:endParaRPr>
          </a:p>
        </p:txBody>
      </p:sp>
      <p:sp>
        <p:nvSpPr>
          <p:cNvPr id="3" name="Right Brace 2"/>
          <p:cNvSpPr/>
          <p:nvPr/>
        </p:nvSpPr>
        <p:spPr>
          <a:xfrm>
            <a:off x="8382000" y="3581400"/>
            <a:ext cx="228600" cy="1143000"/>
          </a:xfrm>
          <a:prstGeom prst="rightBrac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6927346"/>
              </p:ext>
            </p:extLst>
          </p:nvPr>
        </p:nvGraphicFramePr>
        <p:xfrm>
          <a:off x="609600" y="2057400"/>
          <a:ext cx="82296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1676400"/>
          </a:xfrm>
        </p:spPr>
        <p:txBody>
          <a:bodyPr>
            <a:noAutofit/>
          </a:bodyPr>
          <a:lstStyle/>
          <a:p>
            <a:pPr algn="ctr" rtl="1"/>
            <a:r>
              <a:rPr lang="fa-IR" dirty="0"/>
              <a:t>تعداد بازدیدهای صورت گرفته از گمرگ جهت نمونه برداری انواع مواد غذایی</a:t>
            </a:r>
            <a:br>
              <a:rPr lang="fa-IR" dirty="0"/>
            </a:br>
            <a:r>
              <a:rPr lang="fa-IR" dirty="0"/>
              <a:t>سال 1395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0941542"/>
              </p:ext>
            </p:extLst>
          </p:nvPr>
        </p:nvGraphicFramePr>
        <p:xfrm>
          <a:off x="0" y="4"/>
          <a:ext cx="9144000" cy="6857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45828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57144">
                <a:tc>
                  <a:txBody>
                    <a:bodyPr/>
                    <a:lstStyle/>
                    <a:p>
                      <a:pPr lvl="0" algn="r" rtl="1"/>
                      <a:endParaRPr lang="fa-IR" dirty="0" smtClean="0"/>
                    </a:p>
                    <a:p>
                      <a:pPr lvl="0" algn="r" rtl="1"/>
                      <a:r>
                        <a:rPr lang="fa-IR" dirty="0" smtClean="0"/>
                        <a:t>تکمیل چک لیست </a:t>
                      </a:r>
                      <a:r>
                        <a:rPr lang="en-US" dirty="0" smtClean="0"/>
                        <a:t>PRPS</a:t>
                      </a:r>
                      <a:r>
                        <a:rPr lang="fa-IR" dirty="0" smtClean="0"/>
                        <a:t> برای تمام کارخانجات مواد غذایی و بهداشتی حوزه نظارت جهت ارزیابی و امتیازدهی و اعلام نواقص به شرکت ها</a:t>
                      </a:r>
                      <a:endParaRPr lang="en-US" dirty="0" smtClean="0"/>
                    </a:p>
                  </a:txBody>
                  <a:tcPr/>
                </a:tc>
              </a:tr>
              <a:tr h="80200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/>
                        <a:t>اجرای طرح تشدید نظارت بر فراورده های گوشتی و اجرای طرح نظارت بر غنی سازی آرد با آهن و اسید فولیک</a:t>
                      </a:r>
                      <a:endParaRPr lang="en-US" dirty="0" smtClean="0"/>
                    </a:p>
                  </a:txBody>
                  <a:tcPr/>
                </a:tc>
              </a:tr>
              <a:tr h="67000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/>
                        <a:t>اجرای مرحله اول طرح </a:t>
                      </a:r>
                      <a:r>
                        <a:rPr lang="en-US" dirty="0" smtClean="0"/>
                        <a:t>PMS</a:t>
                      </a:r>
                    </a:p>
                    <a:p>
                      <a:pPr algn="r" rtl="1"/>
                      <a:endParaRPr lang="en-US" dirty="0"/>
                    </a:p>
                  </a:txBody>
                  <a:tcPr/>
                </a:tc>
              </a:tr>
              <a:tr h="458287">
                <a:tc>
                  <a:txBody>
                    <a:bodyPr/>
                    <a:lstStyle/>
                    <a:p>
                      <a:pPr algn="r" rtl="1">
                        <a:buNone/>
                      </a:pPr>
                      <a:r>
                        <a:rPr lang="fa-IR" dirty="0" smtClean="0"/>
                        <a:t>ارسال بخشنامه های سازمان غذا و دارو و معاونت مربوطه برای کارخانجات و پیگیری در اجرایی شدن آن</a:t>
                      </a:r>
                      <a:endParaRPr lang="en-US" dirty="0" smtClean="0"/>
                    </a:p>
                  </a:txBody>
                  <a:tcPr/>
                </a:tc>
              </a:tr>
              <a:tr h="802004"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/>
                        <a:t>ارسال بخشنامه و اسامی کالاهای آرایشی و بهداشتی غیر مجاز به مجمع امور صنفی (اتحادیه آرایشی و بهداشتی)</a:t>
                      </a:r>
                      <a:endParaRPr lang="en-US" dirty="0"/>
                    </a:p>
                  </a:txBody>
                  <a:tcPr/>
                </a:tc>
              </a:tr>
              <a:tr h="458287"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/>
                        <a:t>اعلام نظر کارشناسی در خصوص پرونده های ارسالی به تعزیرات حکومتی شهرستان</a:t>
                      </a:r>
                      <a:endParaRPr lang="en-US" dirty="0"/>
                    </a:p>
                  </a:txBody>
                  <a:tcPr/>
                </a:tc>
              </a:tr>
              <a:tr h="499465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/>
                        <a:t>پیگیری شکایات واصله بین دانشگاهی و مردمی</a:t>
                      </a:r>
                      <a:endParaRPr lang="en-US" dirty="0" smtClean="0"/>
                    </a:p>
                  </a:txBody>
                  <a:tcPr/>
                </a:tc>
              </a:tr>
              <a:tr h="492227"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/>
                        <a:t>بازدید از کالاهای مکشوفه آرایشی، بهداشتی و غذایی توسط اداره آگاهی شهرستان و اعلام نظر کارشناسی</a:t>
                      </a:r>
                      <a:endParaRPr lang="en-US" dirty="0"/>
                    </a:p>
                  </a:txBody>
                  <a:tcPr/>
                </a:tc>
              </a:tr>
              <a:tr h="458287"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/>
                        <a:t>بازدید از مکان و فضای ساختمانی متقاضیان کارخانجات و کارگاههای بهداشتی</a:t>
                      </a:r>
                      <a:endParaRPr lang="en-US" dirty="0"/>
                    </a:p>
                  </a:txBody>
                  <a:tcPr/>
                </a:tc>
              </a:tr>
              <a:tr h="802004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/>
                        <a:t>شرکت در جلسات قاچاق کالا و ارز شهرستان </a:t>
                      </a:r>
                      <a:endParaRPr lang="en-US" dirty="0" smtClean="0"/>
                    </a:p>
                    <a:p>
                      <a:pPr algn="r" rtl="1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481138"/>
          <a:ext cx="8610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609600"/>
            <a:ext cx="8229600" cy="715962"/>
          </a:xfrm>
        </p:spPr>
        <p:txBody>
          <a:bodyPr>
            <a:normAutofit fontScale="90000"/>
          </a:bodyPr>
          <a:lstStyle/>
          <a:p>
            <a:pPr algn="ctr" rtl="1"/>
            <a:r>
              <a:rPr lang="fa-IR" dirty="0"/>
              <a:t>آمار پاسخ به استعلامات مراجع ذیربط در خصوص کالای قاچاق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729</TotalTime>
  <Words>468</Words>
  <Application>Microsoft Office PowerPoint</Application>
  <PresentationFormat>On-screen Show (4:3)</PresentationFormat>
  <Paragraphs>111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تعداد واحدهای فعال در سال 1395</vt:lpstr>
      <vt:lpstr>بازدید و نمونه برداری از واحدها</vt:lpstr>
      <vt:lpstr>PowerPoint Presentation</vt:lpstr>
      <vt:lpstr>PowerPoint Presentation</vt:lpstr>
      <vt:lpstr>کنترل اقلام آرایشی، بهداشتی در سطح عرضه</vt:lpstr>
      <vt:lpstr>PowerPoint Presentation</vt:lpstr>
      <vt:lpstr>تعداد بازدیدهای صورت گرفته از گمرگ جهت نمونه برداری انواع مواد غذایی سال 1395</vt:lpstr>
      <vt:lpstr>PowerPoint Presentation</vt:lpstr>
      <vt:lpstr>آمار پاسخ به استعلامات مراجع ذیربط در خصوص کالای قاچاق</vt:lpstr>
      <vt:lpstr>کالاهای توقیفی و ضبط شده از کارخانجات مواد غذایی </vt:lpstr>
      <vt:lpstr>برنامه های پیشنهادی در سال جاری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Ariana</dc:creator>
  <cp:lastModifiedBy>babakhani</cp:lastModifiedBy>
  <cp:revision>123</cp:revision>
  <dcterms:created xsi:type="dcterms:W3CDTF">2016-04-19T16:05:39Z</dcterms:created>
  <dcterms:modified xsi:type="dcterms:W3CDTF">2017-07-08T04:33:00Z</dcterms:modified>
</cp:coreProperties>
</file>